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71" r:id="rId1"/>
  </p:sldMasterIdLst>
  <p:notesMasterIdLst>
    <p:notesMasterId r:id="rId5"/>
  </p:notesMasterIdLst>
  <p:sldIdLst>
    <p:sldId id="265" r:id="rId2"/>
    <p:sldId id="266" r:id="rId3"/>
    <p:sldId id="275"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42"/>
    <p:restoredTop sz="94377"/>
  </p:normalViewPr>
  <p:slideViewPr>
    <p:cSldViewPr snapToGrid="0" snapToObjects="1">
      <p:cViewPr varScale="1">
        <p:scale>
          <a:sx n="107" d="100"/>
          <a:sy n="107" d="100"/>
        </p:scale>
        <p:origin x="1120"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51B7B-73C0-434D-9537-7A79FE0E38AA}" type="datetimeFigureOut">
              <a:rPr lang="en-US" smtClean="0"/>
              <a:t>3/6/18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F2D8D-BA5B-3A4C-94B9-62F6D59120B7}" type="slidenum">
              <a:rPr lang="en-US" smtClean="0"/>
              <a:t>‹#›</a:t>
            </a:fld>
            <a:endParaRPr lang="en-US"/>
          </a:p>
        </p:txBody>
      </p:sp>
    </p:spTree>
    <p:extLst>
      <p:ext uri="{BB962C8B-B14F-4D97-AF65-F5344CB8AC3E}">
        <p14:creationId xmlns:p14="http://schemas.microsoft.com/office/powerpoint/2010/main" val="189512426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3/6/18</a:t>
            </a:fld>
            <a:endParaRPr lang="en-US"/>
          </a:p>
        </p:txBody>
      </p:sp>
      <p:sp>
        <p:nvSpPr>
          <p:cNvPr id="5" name="Footer Placeholder 4"/>
          <p:cNvSpPr>
            <a:spLocks noGrp="1"/>
          </p:cNvSpPr>
          <p:nvPr>
            <p:ph type="ftr" sz="quarter" idx="11"/>
          </p:nvPr>
        </p:nvSpPr>
        <p:spPr>
          <a:xfrm>
            <a:off x="2396319" y="329308"/>
            <a:ext cx="3086292"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93E4AAA4-6363-4581-962D-1ACCC2D600C5}" type="slidenum">
              <a:rPr lang="en-US" smtClean="0"/>
              <a:t>‹#›</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52610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50436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5C4C28-BD4B-4892-9A2D-6E19BD753A9A}" type="datetime1">
              <a:rPr lang="en-US" smtClean="0"/>
              <a:pPr/>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60065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FD9D02-426E-46C9-9EE9-0DE1EF8B2838}" type="datetime1">
              <a:rPr lang="en-US" smtClean="0"/>
              <a:pPr/>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59701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13460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3/6/18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36182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3/6/18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949943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3/6/18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074633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14818-984F-4759-BF72-A33BDC1963BD}" type="datetime1">
              <a:rPr lang="en-US" smtClean="0"/>
              <a:pPr/>
              <a:t>3/6/18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696280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EA7E191-5F94-4FC1-B823-BD7CABF7FA06}" type="datetime1">
              <a:rPr lang="en-US" smtClean="0"/>
              <a:pPr/>
              <a:t>3/6/18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63486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88856D55-EFBE-4F9B-8A5F-09D42CA22A9B}" type="datetime1">
              <a:rPr lang="en-US" smtClean="0"/>
              <a:pPr/>
              <a:t>3/6/18</a:t>
            </a:fld>
            <a:endParaRPr lang="en-US"/>
          </a:p>
        </p:txBody>
      </p:sp>
      <p:sp>
        <p:nvSpPr>
          <p:cNvPr id="6" name="Footer Placeholder 5"/>
          <p:cNvSpPr>
            <a:spLocks noGrp="1"/>
          </p:cNvSpPr>
          <p:nvPr>
            <p:ph type="ftr" sz="quarter" idx="11"/>
          </p:nvPr>
        </p:nvSpPr>
        <p:spPr>
          <a:xfrm>
            <a:off x="1437530" y="318641"/>
            <a:ext cx="3251553" cy="320931"/>
          </a:xfrm>
        </p:spPr>
        <p:txBody>
          <a:bodyPr/>
          <a:lstStyle/>
          <a:p>
            <a:endParaRPr lang="en-US" dirty="0"/>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06517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9D1D110F-3F4E-48D9-B8AA-5D0E825AFDBA}" type="datetime1">
              <a:rPr lang="en-US" smtClean="0"/>
              <a:pPr/>
              <a:t>3/6/18</a:t>
            </a:fld>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687D7A59-36E2-48B9-B146-C1E59501F63F}" type="slidenum">
              <a:rPr lang="en-US" smtClean="0"/>
              <a:pPr/>
              <a:t>‹#›</a:t>
            </a:fld>
            <a:endParaRPr lang="en-US"/>
          </a:p>
        </p:txBody>
      </p:sp>
    </p:spTree>
    <p:extLst>
      <p:ext uri="{BB962C8B-B14F-4D97-AF65-F5344CB8AC3E}">
        <p14:creationId xmlns:p14="http://schemas.microsoft.com/office/powerpoint/2010/main" val="95239452"/>
      </p:ext>
    </p:extLst>
  </p:cSld>
  <p:clrMap bg1="lt1" tx1="dk1" bg2="lt2" tx2="dk2" accent1="accent1" accent2="accent2" accent3="accent3" accent4="accent4" accent5="accent5" accent6="accent6" hlink="hlink" folHlink="folHlink"/>
  <p:sldLayoutIdLst>
    <p:sldLayoutId id="2147484172" r:id="rId1"/>
    <p:sldLayoutId id="2147484173" r:id="rId2"/>
    <p:sldLayoutId id="2147484174" r:id="rId3"/>
    <p:sldLayoutId id="2147484175" r:id="rId4"/>
    <p:sldLayoutId id="2147484176" r:id="rId5"/>
    <p:sldLayoutId id="2147484177" r:id="rId6"/>
    <p:sldLayoutId id="2147484178" r:id="rId7"/>
    <p:sldLayoutId id="2147484179" r:id="rId8"/>
    <p:sldLayoutId id="2147484180" r:id="rId9"/>
    <p:sldLayoutId id="2147484181" r:id="rId10"/>
    <p:sldLayoutId id="2147484182" r:id="rId11"/>
  </p:sldLayoutIdLst>
  <p:hf sldNum="0" hdr="0" ftr="0" dt="0"/>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rl.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687105" y="514298"/>
            <a:ext cx="7793336" cy="1015663"/>
          </a:xfrm>
          <a:prstGeom prst="rect">
            <a:avLst/>
          </a:prstGeom>
          <a:noFill/>
        </p:spPr>
        <p:txBody>
          <a:bodyPr wrap="square" rtlCol="0">
            <a:spAutoFit/>
          </a:bodyPr>
          <a:lstStyle/>
          <a:p>
            <a:r>
              <a:rPr lang="en-US" sz="3200" dirty="0">
                <a:solidFill>
                  <a:schemeClr val="accent2">
                    <a:lumMod val="50000"/>
                  </a:schemeClr>
                </a:solidFill>
                <a:latin typeface="Bangla MN" charset="0"/>
                <a:ea typeface="Bangla MN" charset="0"/>
                <a:cs typeface="Bangla MN" charset="0"/>
              </a:rPr>
              <a:t>Design 9º   Unit II</a:t>
            </a:r>
            <a:endParaRPr lang="en-US" sz="2800" b="1" dirty="0">
              <a:solidFill>
                <a:schemeClr val="accent2">
                  <a:lumMod val="50000"/>
                </a:schemeClr>
              </a:solidFill>
              <a:latin typeface="Bangla MN" charset="0"/>
              <a:ea typeface="Bangla MN" charset="0"/>
              <a:cs typeface="Bangla MN" charset="0"/>
            </a:endParaRPr>
          </a:p>
          <a:p>
            <a:pPr algn="r"/>
            <a:r>
              <a:rPr lang="en-US" sz="2800" b="1" dirty="0">
                <a:solidFill>
                  <a:schemeClr val="accent2">
                    <a:lumMod val="50000"/>
                  </a:schemeClr>
                </a:solidFill>
                <a:latin typeface="Bangla MN" charset="0"/>
                <a:ea typeface="Bangla MN" charset="0"/>
                <a:cs typeface="Bangla MN" charset="0"/>
              </a:rPr>
              <a:t>				        </a:t>
            </a:r>
            <a:r>
              <a:rPr lang="en-US" sz="2800" b="1" u="sng" dirty="0">
                <a:solidFill>
                  <a:schemeClr val="accent2">
                    <a:lumMod val="50000"/>
                  </a:schemeClr>
                </a:solidFill>
                <a:latin typeface="Bangla MN" charset="0"/>
                <a:ea typeface="Bangla MN" charset="0"/>
                <a:cs typeface="Bangla MN" charset="0"/>
              </a:rPr>
              <a:t>Servo Motors</a:t>
            </a:r>
          </a:p>
        </p:txBody>
      </p:sp>
      <p:sp>
        <p:nvSpPr>
          <p:cNvPr id="15" name="AutoShape 4" descr="rl.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457200" y="1522044"/>
            <a:ext cx="4617658" cy="400110"/>
          </a:xfrm>
          <a:prstGeom prst="rect">
            <a:avLst/>
          </a:prstGeom>
          <a:noFill/>
        </p:spPr>
        <p:txBody>
          <a:bodyPr wrap="square" rtlCol="0">
            <a:spAutoFit/>
          </a:bodyPr>
          <a:lstStyle/>
          <a:p>
            <a:r>
              <a:rPr lang="en-US" sz="2000" b="1" dirty="0">
                <a:solidFill>
                  <a:schemeClr val="tx2">
                    <a:lumMod val="50000"/>
                  </a:schemeClr>
                </a:solidFill>
                <a:ea typeface="Corbel" charset="0"/>
                <a:cs typeface="Corbel" charset="0"/>
              </a:rPr>
              <a:t>Criteria D.   Evaluating the product</a:t>
            </a:r>
          </a:p>
        </p:txBody>
      </p:sp>
      <p:sp>
        <p:nvSpPr>
          <p:cNvPr id="17" name="Rectangle 16"/>
          <p:cNvSpPr/>
          <p:nvPr/>
        </p:nvSpPr>
        <p:spPr>
          <a:xfrm>
            <a:off x="457200" y="1902934"/>
            <a:ext cx="6936159" cy="923330"/>
          </a:xfrm>
          <a:prstGeom prst="rect">
            <a:avLst/>
          </a:prstGeom>
        </p:spPr>
        <p:txBody>
          <a:bodyPr wrap="square">
            <a:spAutoFit/>
          </a:bodyPr>
          <a:lstStyle/>
          <a:p>
            <a:pPr algn="ctr"/>
            <a:r>
              <a:rPr lang="en-US" b="1" dirty="0">
                <a:solidFill>
                  <a:schemeClr val="bg2">
                    <a:lumMod val="25000"/>
                  </a:schemeClr>
                </a:solidFill>
                <a:ea typeface="Corbel" charset="0"/>
                <a:cs typeface="Corbel" charset="0"/>
              </a:rPr>
              <a:t>1.</a:t>
            </a:r>
          </a:p>
          <a:p>
            <a:r>
              <a:rPr lang="en-US" dirty="0"/>
              <a:t>Design detailed and relevant testing methods that generate data to measure the success of the solution</a:t>
            </a:r>
          </a:p>
        </p:txBody>
      </p:sp>
      <p:sp>
        <p:nvSpPr>
          <p:cNvPr id="3" name="Rectangle 2"/>
          <p:cNvSpPr/>
          <p:nvPr/>
        </p:nvSpPr>
        <p:spPr>
          <a:xfrm>
            <a:off x="687105" y="5283703"/>
            <a:ext cx="7555830" cy="769441"/>
          </a:xfrm>
          <a:prstGeom prst="rect">
            <a:avLst/>
          </a:prstGeom>
        </p:spPr>
        <p:txBody>
          <a:bodyPr wrap="square">
            <a:spAutoFit/>
          </a:bodyPr>
          <a:lstStyle/>
          <a:p>
            <a:br>
              <a:rPr lang="en-US" sz="1600" dirty="0">
                <a:solidFill>
                  <a:srgbClr val="333333"/>
                </a:solidFill>
                <a:latin typeface="Helvetica Neue" charset="0"/>
              </a:rPr>
            </a:br>
            <a:r>
              <a:rPr lang="en-US" sz="1400" dirty="0">
                <a:solidFill>
                  <a:srgbClr val="333333"/>
                </a:solidFill>
                <a:latin typeface="Helvetica Neue" charset="0"/>
              </a:rPr>
              <a:t>Tests that can be used to obtain qualitative data include:</a:t>
            </a:r>
          </a:p>
          <a:p>
            <a:pPr>
              <a:buFont typeface="Arial" charset="0"/>
              <a:buChar char="•"/>
            </a:pPr>
            <a:r>
              <a:rPr lang="en-US" sz="1400" dirty="0">
                <a:solidFill>
                  <a:srgbClr val="333333"/>
                </a:solidFill>
                <a:latin typeface="Helvetica Neue" charset="0"/>
              </a:rPr>
              <a:t> using a questionnaire to find out if the target audience likes the look of a product</a:t>
            </a:r>
            <a:endParaRPr lang="en-US" sz="1400" b="0" i="0" dirty="0">
              <a:solidFill>
                <a:srgbClr val="333333"/>
              </a:solidFill>
              <a:effectLst/>
              <a:latin typeface="Helvetica Neue" charset="0"/>
            </a:endParaRPr>
          </a:p>
        </p:txBody>
      </p:sp>
      <p:pic>
        <p:nvPicPr>
          <p:cNvPr id="4" name="Picture 3">
            <a:extLst>
              <a:ext uri="{FF2B5EF4-FFF2-40B4-BE49-F238E27FC236}">
                <a16:creationId xmlns:a16="http://schemas.microsoft.com/office/drawing/2014/main" id="{88AD3753-EE8B-7F44-B45A-4EF4FDC54521}"/>
              </a:ext>
            </a:extLst>
          </p:cNvPr>
          <p:cNvPicPr>
            <a:picLocks noChangeAspect="1"/>
          </p:cNvPicPr>
          <p:nvPr/>
        </p:nvPicPr>
        <p:blipFill>
          <a:blip r:embed="rId2"/>
          <a:stretch>
            <a:fillRect/>
          </a:stretch>
        </p:blipFill>
        <p:spPr>
          <a:xfrm>
            <a:off x="915732" y="2986998"/>
            <a:ext cx="3941174" cy="2216910"/>
          </a:xfrm>
          <a:prstGeom prst="rect">
            <a:avLst/>
          </a:prstGeom>
        </p:spPr>
      </p:pic>
      <p:pic>
        <p:nvPicPr>
          <p:cNvPr id="6" name="Picture 5">
            <a:extLst>
              <a:ext uri="{FF2B5EF4-FFF2-40B4-BE49-F238E27FC236}">
                <a16:creationId xmlns:a16="http://schemas.microsoft.com/office/drawing/2014/main" id="{E86D9FA6-C6F5-4F49-8F04-1F5CEB86F735}"/>
              </a:ext>
            </a:extLst>
          </p:cNvPr>
          <p:cNvPicPr>
            <a:picLocks noChangeAspect="1"/>
          </p:cNvPicPr>
          <p:nvPr/>
        </p:nvPicPr>
        <p:blipFill>
          <a:blip r:embed="rId3"/>
          <a:stretch>
            <a:fillRect/>
          </a:stretch>
        </p:blipFill>
        <p:spPr>
          <a:xfrm>
            <a:off x="5560621" y="2986998"/>
            <a:ext cx="2321625" cy="2321625"/>
          </a:xfrm>
          <a:prstGeom prst="rect">
            <a:avLst/>
          </a:prstGeom>
        </p:spPr>
      </p:pic>
    </p:spTree>
    <p:extLst>
      <p:ext uri="{BB962C8B-B14F-4D97-AF65-F5344CB8AC3E}">
        <p14:creationId xmlns:p14="http://schemas.microsoft.com/office/powerpoint/2010/main" val="1330271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8222" y="414472"/>
            <a:ext cx="7405757" cy="338554"/>
          </a:xfrm>
          <a:prstGeom prst="rect">
            <a:avLst/>
          </a:prstGeom>
        </p:spPr>
        <p:txBody>
          <a:bodyPr wrap="square">
            <a:spAutoFit/>
          </a:bodyPr>
          <a:lstStyle/>
          <a:p>
            <a:pPr lvl="0"/>
            <a:r>
              <a:rPr lang="en-US" sz="1600" b="1" i="1" dirty="0">
                <a:solidFill>
                  <a:schemeClr val="accent2">
                    <a:lumMod val="50000"/>
                  </a:schemeClr>
                </a:solidFill>
              </a:rPr>
              <a:t>ACTIVITY:  </a:t>
            </a:r>
            <a:r>
              <a:rPr lang="en-US" sz="1600" i="1" dirty="0">
                <a:solidFill>
                  <a:schemeClr val="accent2">
                    <a:lumMod val="50000"/>
                  </a:schemeClr>
                </a:solidFill>
              </a:rPr>
              <a:t>Create a chart evaluating the quality of the product against existing products. </a:t>
            </a:r>
          </a:p>
        </p:txBody>
      </p:sp>
      <p:graphicFrame>
        <p:nvGraphicFramePr>
          <p:cNvPr id="4" name="Table 3"/>
          <p:cNvGraphicFramePr>
            <a:graphicFrameLocks noGrp="1"/>
          </p:cNvGraphicFramePr>
          <p:nvPr>
            <p:extLst>
              <p:ext uri="{D42A27DB-BD31-4B8C-83A1-F6EECF244321}">
                <p14:modId xmlns:p14="http://schemas.microsoft.com/office/powerpoint/2010/main" val="1853459372"/>
              </p:ext>
            </p:extLst>
          </p:nvPr>
        </p:nvGraphicFramePr>
        <p:xfrm>
          <a:off x="344465" y="1430045"/>
          <a:ext cx="8386765" cy="4530370"/>
        </p:xfrm>
        <a:graphic>
          <a:graphicData uri="http://schemas.openxmlformats.org/drawingml/2006/table">
            <a:tbl>
              <a:tblPr firstRow="1" bandRow="1">
                <a:tableStyleId>{5C22544A-7EE6-4342-B048-85BDC9FD1C3A}</a:tableStyleId>
              </a:tblPr>
              <a:tblGrid>
                <a:gridCol w="1367809">
                  <a:extLst>
                    <a:ext uri="{9D8B030D-6E8A-4147-A177-3AD203B41FA5}">
                      <a16:colId xmlns:a16="http://schemas.microsoft.com/office/drawing/2014/main" val="20000"/>
                    </a:ext>
                  </a:extLst>
                </a:gridCol>
                <a:gridCol w="2486025">
                  <a:extLst>
                    <a:ext uri="{9D8B030D-6E8A-4147-A177-3AD203B41FA5}">
                      <a16:colId xmlns:a16="http://schemas.microsoft.com/office/drawing/2014/main" val="20001"/>
                    </a:ext>
                  </a:extLst>
                </a:gridCol>
                <a:gridCol w="1657350">
                  <a:extLst>
                    <a:ext uri="{9D8B030D-6E8A-4147-A177-3AD203B41FA5}">
                      <a16:colId xmlns:a16="http://schemas.microsoft.com/office/drawing/2014/main" val="20002"/>
                    </a:ext>
                  </a:extLst>
                </a:gridCol>
                <a:gridCol w="2875581">
                  <a:extLst>
                    <a:ext uri="{9D8B030D-6E8A-4147-A177-3AD203B41FA5}">
                      <a16:colId xmlns:a16="http://schemas.microsoft.com/office/drawing/2014/main" val="20003"/>
                    </a:ext>
                  </a:extLst>
                </a:gridCol>
              </a:tblGrid>
              <a:tr h="280911">
                <a:tc gridSpan="4">
                  <a:txBody>
                    <a:bodyPr/>
                    <a:lstStyle/>
                    <a:p>
                      <a:pPr algn="ctr"/>
                      <a:r>
                        <a:rPr lang="en-US" sz="1400" b="0" dirty="0">
                          <a:latin typeface="Corbel" charset="0"/>
                          <a:ea typeface="Corbel" charset="0"/>
                          <a:cs typeface="Corbel" charset="0"/>
                        </a:rPr>
                        <a:t>Test  (Qualitative)</a:t>
                      </a:r>
                      <a:r>
                        <a:rPr lang="en-US" sz="1400" b="0" baseline="0" dirty="0">
                          <a:latin typeface="Corbel" charset="0"/>
                          <a:ea typeface="Corbel" charset="0"/>
                          <a:cs typeface="Corbel" charset="0"/>
                        </a:rPr>
                        <a:t>.      </a:t>
                      </a:r>
                      <a:r>
                        <a:rPr lang="en-US" sz="1400" b="0" dirty="0">
                          <a:latin typeface="Corbel" charset="0"/>
                          <a:ea typeface="Corbel" charset="0"/>
                          <a:cs typeface="Corbel" charset="0"/>
                        </a:rPr>
                        <a:t>Comparison with an existing product</a:t>
                      </a:r>
                    </a:p>
                  </a:txBody>
                  <a:tcPr/>
                </a:tc>
                <a:tc hMerge="1">
                  <a:txBody>
                    <a:bodyPr/>
                    <a:lstStyle/>
                    <a:p>
                      <a:pPr algn="ctr"/>
                      <a:endParaRPr lang="en-US" sz="1400" b="0" dirty="0">
                        <a:latin typeface="Corbel" charset="0"/>
                        <a:ea typeface="Corbel" charset="0"/>
                        <a:cs typeface="Corbel" charset="0"/>
                      </a:endParaRPr>
                    </a:p>
                  </a:txBody>
                  <a:tcPr/>
                </a:tc>
                <a:tc hMerge="1">
                  <a:txBody>
                    <a:bodyPr/>
                    <a:lstStyle/>
                    <a:p>
                      <a:endParaRPr lang="en-US"/>
                    </a:p>
                  </a:txBody>
                  <a:tcPr/>
                </a:tc>
                <a:tc hMerge="1">
                  <a:txBody>
                    <a:bodyPr/>
                    <a:lstStyle/>
                    <a:p>
                      <a:endParaRPr lang="en-US" sz="1400" b="0" dirty="0">
                        <a:latin typeface="Corbel" charset="0"/>
                        <a:ea typeface="Corbel" charset="0"/>
                        <a:cs typeface="Corbel" charset="0"/>
                      </a:endParaRPr>
                    </a:p>
                  </a:txBody>
                  <a:tcPr/>
                </a:tc>
                <a:extLst>
                  <a:ext uri="{0D108BD9-81ED-4DB2-BD59-A6C34878D82A}">
                    <a16:rowId xmlns:a16="http://schemas.microsoft.com/office/drawing/2014/main" val="10000"/>
                  </a:ext>
                </a:extLst>
              </a:tr>
              <a:tr h="338138">
                <a:tc rowSpan="11">
                  <a:txBody>
                    <a:bodyPr/>
                    <a:lstStyle/>
                    <a:p>
                      <a:endParaRPr lang="en-US" sz="1400" dirty="0">
                        <a:latin typeface="Corbel" charset="0"/>
                        <a:ea typeface="Corbel" charset="0"/>
                        <a:cs typeface="Corbel" charset="0"/>
                      </a:endParaRPr>
                    </a:p>
                  </a:txBody>
                  <a:tcPr/>
                </a:tc>
                <a:tc>
                  <a:txBody>
                    <a:bodyPr/>
                    <a:lstStyle/>
                    <a:p>
                      <a:pPr algn="ctr"/>
                      <a:r>
                        <a:rPr lang="en-US" sz="1400" b="1" dirty="0">
                          <a:latin typeface="Corbel" charset="0"/>
                          <a:ea typeface="Corbel" charset="0"/>
                          <a:cs typeface="Corbel" charset="0"/>
                        </a:rPr>
                        <a:t>Advantages of my product</a:t>
                      </a:r>
                    </a:p>
                  </a:txBody>
                  <a:tcPr/>
                </a:tc>
                <a:tc rowSpan="11">
                  <a:txBody>
                    <a:bodyPr/>
                    <a:lstStyle/>
                    <a:p>
                      <a:endParaRPr lang="en-US" sz="1400" dirty="0">
                        <a:latin typeface="Corbel" charset="0"/>
                        <a:ea typeface="Corbel" charset="0"/>
                        <a:cs typeface="Corbel" charset="0"/>
                      </a:endParaRPr>
                    </a:p>
                  </a:txBody>
                  <a:tcPr/>
                </a:tc>
                <a:tc rowSpan="2">
                  <a:txBody>
                    <a:bodyPr/>
                    <a:lstStyle/>
                    <a:p>
                      <a:pPr algn="ctr"/>
                      <a:r>
                        <a:rPr lang="en-US" sz="1400" b="1" dirty="0">
                          <a:latin typeface="Corbel" charset="0"/>
                          <a:ea typeface="Corbel" charset="0"/>
                          <a:cs typeface="Corbel" charset="0"/>
                        </a:rPr>
                        <a:t>Disadvantages of my product</a:t>
                      </a:r>
                    </a:p>
                  </a:txBody>
                  <a:tcPr/>
                </a:tc>
                <a:extLst>
                  <a:ext uri="{0D108BD9-81ED-4DB2-BD59-A6C34878D82A}">
                    <a16:rowId xmlns:a16="http://schemas.microsoft.com/office/drawing/2014/main" val="10001"/>
                  </a:ext>
                </a:extLst>
              </a:tr>
              <a:tr h="81531">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My product looks more interesting and </a:t>
                      </a:r>
                      <a:r>
                        <a:rPr lang="en-US" sz="1100" b="0" i="0" kern="1200" dirty="0" err="1">
                          <a:solidFill>
                            <a:schemeClr val="dk1"/>
                          </a:solidFill>
                          <a:effectLst/>
                          <a:latin typeface="+mn-lt"/>
                          <a:ea typeface="+mn-ea"/>
                          <a:cs typeface="+mn-cs"/>
                        </a:rPr>
                        <a:t>colourful</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377988">
                <a:tc vMerge="1">
                  <a:txBody>
                    <a:bodyPr/>
                    <a:lstStyle/>
                    <a:p>
                      <a:endParaRPr lang="en-US"/>
                    </a:p>
                  </a:txBody>
                  <a:tcPr/>
                </a:tc>
                <a:tc vMerge="1">
                  <a:txBody>
                    <a:bodyPr/>
                    <a:lstStyle/>
                    <a:p>
                      <a:endParaRPr lang="en-US" sz="12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There are less places to keep the accessories</a:t>
                      </a:r>
                      <a:endParaRPr lang="en-US" sz="1100" dirty="0">
                        <a:latin typeface="Corbel" charset="0"/>
                        <a:ea typeface="Corbel" charset="0"/>
                        <a:cs typeface="Corbel" charset="0"/>
                      </a:endParaRPr>
                    </a:p>
                  </a:txBody>
                  <a:tcPr/>
                </a:tc>
                <a:extLst>
                  <a:ext uri="{0D108BD9-81ED-4DB2-BD59-A6C34878D82A}">
                    <a16:rowId xmlns:a16="http://schemas.microsoft.com/office/drawing/2014/main" val="10003"/>
                  </a:ext>
                </a:extLst>
              </a:tr>
              <a:tr h="195094">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There are more spaces to put larger objects</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304968">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The existing product is more </a:t>
                      </a:r>
                      <a:r>
                        <a:rPr lang="en-US" sz="1100" b="0" i="0" kern="1200" dirty="0" err="1">
                          <a:solidFill>
                            <a:schemeClr val="dk1"/>
                          </a:solidFill>
                          <a:effectLst/>
                          <a:latin typeface="+mn-lt"/>
                          <a:ea typeface="+mn-ea"/>
                          <a:cs typeface="+mn-cs"/>
                        </a:rPr>
                        <a:t>organised</a:t>
                      </a:r>
                      <a:endParaRPr lang="en-US" sz="1100" dirty="0">
                        <a:latin typeface="Corbel" charset="0"/>
                        <a:ea typeface="Corbel" charset="0"/>
                        <a:cs typeface="Corbel" charset="0"/>
                      </a:endParaRPr>
                    </a:p>
                  </a:txBody>
                  <a:tcPr/>
                </a:tc>
                <a:extLst>
                  <a:ext uri="{0D108BD9-81ED-4DB2-BD59-A6C34878D82A}">
                    <a16:rowId xmlns:a16="http://schemas.microsoft.com/office/drawing/2014/main" val="10005"/>
                  </a:ext>
                </a:extLst>
              </a:tr>
              <a:tr h="268113">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My product does not need extra spaces around the sides (to open the drawer etc.)</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274812">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The existing product has a mirror which would be convenient to try on the accessories</a:t>
                      </a:r>
                      <a:endParaRPr lang="en-US" sz="1100" dirty="0">
                        <a:latin typeface="Corbel" charset="0"/>
                        <a:ea typeface="Corbel" charset="0"/>
                        <a:cs typeface="Corbel" charset="0"/>
                      </a:endParaRPr>
                    </a:p>
                  </a:txBody>
                  <a:tcPr/>
                </a:tc>
                <a:extLst>
                  <a:ext uri="{0D108BD9-81ED-4DB2-BD59-A6C34878D82A}">
                    <a16:rowId xmlns:a16="http://schemas.microsoft.com/office/drawing/2014/main" val="10007"/>
                  </a:ext>
                </a:extLst>
              </a:tr>
              <a:tr h="458971">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My product would be easier to hold accessories that are needed to be hanged (necklaces would not be tangled)</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289694">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rowSpan="2">
                  <a:txBody>
                    <a:bodyPr/>
                    <a:lstStyle/>
                    <a:p>
                      <a:r>
                        <a:rPr lang="en-US" sz="1200" b="0" i="0" kern="1200" dirty="0">
                          <a:solidFill>
                            <a:schemeClr val="dk1"/>
                          </a:solidFill>
                          <a:effectLst/>
                          <a:latin typeface="+mn-lt"/>
                          <a:ea typeface="+mn-ea"/>
                          <a:cs typeface="+mn-cs"/>
                        </a:rPr>
                        <a:t>The accessories/holder would be covered by dust as it is not kept inside</a:t>
                      </a:r>
                      <a:endParaRPr lang="en-US" sz="1200" dirty="0">
                        <a:latin typeface="Corbel" charset="0"/>
                        <a:ea typeface="Corbel" charset="0"/>
                        <a:cs typeface="Corbel" charset="0"/>
                      </a:endParaRPr>
                    </a:p>
                  </a:txBody>
                  <a:tcPr/>
                </a:tc>
                <a:extLst>
                  <a:ext uri="{0D108BD9-81ED-4DB2-BD59-A6C34878D82A}">
                    <a16:rowId xmlns:a16="http://schemas.microsoft.com/office/drawing/2014/main" val="10009"/>
                  </a:ext>
                </a:extLst>
              </a:tr>
              <a:tr h="104163">
                <a:tc vMerge="1">
                  <a:txBody>
                    <a:bodyPr/>
                    <a:lstStyle/>
                    <a:p>
                      <a:endParaRPr lang="en-US"/>
                    </a:p>
                  </a:txBody>
                  <a:tcPr/>
                </a:tc>
                <a:tc rowSpan="2">
                  <a:txBody>
                    <a:bodyPr/>
                    <a:lstStyle/>
                    <a:p>
                      <a:r>
                        <a:rPr lang="en-US" sz="1100" b="0" i="0" kern="1200" dirty="0">
                          <a:solidFill>
                            <a:schemeClr val="dk1"/>
                          </a:solidFill>
                          <a:effectLst/>
                          <a:latin typeface="+mn-lt"/>
                          <a:ea typeface="+mn-ea"/>
                          <a:cs typeface="+mn-cs"/>
                        </a:rPr>
                        <a:t>My product displays the accessories more clearly, as it is not kept inside the drawers.</a:t>
                      </a:r>
                      <a:endParaRPr lang="en-US" sz="1100" dirty="0">
                        <a:latin typeface="Corbel" charset="0"/>
                        <a:ea typeface="Corbel" charset="0"/>
                        <a:cs typeface="Corbel" charset="0"/>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0"/>
                  </a:ext>
                </a:extLst>
              </a:tr>
              <a:tr h="0">
                <a:tc vMerge="1">
                  <a:txBody>
                    <a:bodyPr/>
                    <a:lstStyle/>
                    <a:p>
                      <a:endParaRPr lang="en-US"/>
                    </a:p>
                  </a:txBody>
                  <a:tcPr/>
                </a:tc>
                <a:tc vMerge="1">
                  <a:txBody>
                    <a:bodyPr/>
                    <a:lstStyle/>
                    <a:p>
                      <a:endParaRPr lang="en-US" sz="1100" dirty="0">
                        <a:latin typeface="Corbel" charset="0"/>
                        <a:ea typeface="Corbel" charset="0"/>
                        <a:cs typeface="Corbel" charset="0"/>
                      </a:endParaRPr>
                    </a:p>
                  </a:txBody>
                  <a:tcPr/>
                </a:tc>
                <a:tc vMerge="1">
                  <a:txBody>
                    <a:bodyPr/>
                    <a:lstStyle/>
                    <a:p>
                      <a:endParaRPr lang="en-US"/>
                    </a:p>
                  </a:txBody>
                  <a:tcPr/>
                </a:tc>
                <a:tc>
                  <a:txBody>
                    <a:bodyPr/>
                    <a:lstStyle/>
                    <a:p>
                      <a:r>
                        <a:rPr lang="en-US" sz="1100" b="0" i="0" kern="1200" dirty="0">
                          <a:solidFill>
                            <a:schemeClr val="dk1"/>
                          </a:solidFill>
                          <a:effectLst/>
                          <a:latin typeface="+mn-lt"/>
                          <a:ea typeface="+mn-ea"/>
                          <a:cs typeface="+mn-cs"/>
                        </a:rPr>
                        <a:t>The existing product uses mainly of soft materials which would not scratch the accessories</a:t>
                      </a:r>
                      <a:endParaRPr lang="en-US" sz="1100" dirty="0">
                        <a:latin typeface="Corbel" charset="0"/>
                        <a:ea typeface="Corbel" charset="0"/>
                        <a:cs typeface="Corbel" charset="0"/>
                      </a:endParaRPr>
                    </a:p>
                  </a:txBody>
                  <a:tcPr/>
                </a:tc>
                <a:extLst>
                  <a:ext uri="{0D108BD9-81ED-4DB2-BD59-A6C34878D82A}">
                    <a16:rowId xmlns:a16="http://schemas.microsoft.com/office/drawing/2014/main" val="10011"/>
                  </a:ext>
                </a:extLst>
              </a:tr>
              <a:tr h="654533">
                <a:tc gridSpan="4">
                  <a:txBody>
                    <a:bodyPr/>
                    <a:lstStyle/>
                    <a:p>
                      <a:r>
                        <a:rPr lang="en-US" sz="1200" b="0" i="0" kern="1200" dirty="0">
                          <a:solidFill>
                            <a:schemeClr val="dk1"/>
                          </a:solidFill>
                          <a:effectLst/>
                          <a:latin typeface="+mn-lt"/>
                          <a:ea typeface="+mn-ea"/>
                          <a:cs typeface="+mn-cs"/>
                        </a:rPr>
                        <a:t>From the above table comparing my product and the existing product, it can be seen that my product has both advantages and disadvantages. Although it can be seen that most of the disadvantages are based on the quality of the product, such as the mirrors, problems with dust, scratches, which I think that as a teenager those problems would not matter as much as adults, as we do not have much of expensive accessories. Therefore I think that my product already suits with the age of my target audience.</a:t>
                      </a:r>
                      <a:endParaRPr lang="en-US" sz="12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tc hMerge="1">
                  <a:txBody>
                    <a:bodyPr/>
                    <a:lstStyle/>
                    <a:p>
                      <a:endParaRPr lang="en-US" sz="1400" dirty="0">
                        <a:latin typeface="Corbel" charset="0"/>
                        <a:ea typeface="Corbel" charset="0"/>
                        <a:cs typeface="Corbel" charset="0"/>
                      </a:endParaRPr>
                    </a:p>
                  </a:txBody>
                  <a:tcPr/>
                </a:tc>
                <a:extLst>
                  <a:ext uri="{0D108BD9-81ED-4DB2-BD59-A6C34878D82A}">
                    <a16:rowId xmlns:a16="http://schemas.microsoft.com/office/drawing/2014/main" val="10012"/>
                  </a:ext>
                </a:extLst>
              </a:tr>
            </a:tbl>
          </a:graphicData>
        </a:graphic>
      </p:graphicFrame>
      <p:pic>
        <p:nvPicPr>
          <p:cNvPr id="10" name="Picture 9"/>
          <p:cNvPicPr>
            <a:picLocks noChangeAspect="1"/>
          </p:cNvPicPr>
          <p:nvPr/>
        </p:nvPicPr>
        <p:blipFill>
          <a:blip r:embed="rId2"/>
          <a:stretch>
            <a:fillRect/>
          </a:stretch>
        </p:blipFill>
        <p:spPr>
          <a:xfrm>
            <a:off x="4397192" y="2428113"/>
            <a:ext cx="1414540" cy="1506286"/>
          </a:xfrm>
          <a:prstGeom prst="rect">
            <a:avLst/>
          </a:prstGeom>
        </p:spPr>
      </p:pic>
      <p:pic>
        <p:nvPicPr>
          <p:cNvPr id="13" name="Picture 12"/>
          <p:cNvPicPr>
            <a:picLocks noChangeAspect="1"/>
          </p:cNvPicPr>
          <p:nvPr/>
        </p:nvPicPr>
        <p:blipFill>
          <a:blip r:embed="rId3"/>
          <a:stretch>
            <a:fillRect/>
          </a:stretch>
        </p:blipFill>
        <p:spPr>
          <a:xfrm>
            <a:off x="514154" y="2534225"/>
            <a:ext cx="1155636" cy="1400174"/>
          </a:xfrm>
          <a:prstGeom prst="rect">
            <a:avLst/>
          </a:prstGeom>
        </p:spPr>
      </p:pic>
    </p:spTree>
    <p:extLst>
      <p:ext uri="{BB962C8B-B14F-4D97-AF65-F5344CB8AC3E}">
        <p14:creationId xmlns:p14="http://schemas.microsoft.com/office/powerpoint/2010/main" val="473621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89098140"/>
              </p:ext>
            </p:extLst>
          </p:nvPr>
        </p:nvGraphicFramePr>
        <p:xfrm>
          <a:off x="819292" y="1249739"/>
          <a:ext cx="7716252" cy="4564380"/>
        </p:xfrm>
        <a:graphic>
          <a:graphicData uri="http://schemas.openxmlformats.org/drawingml/2006/table">
            <a:tbl>
              <a:tblPr firstRow="1" bandRow="1">
                <a:tableStyleId>{5C22544A-7EE6-4342-B048-85BDC9FD1C3A}</a:tableStyleId>
              </a:tblPr>
              <a:tblGrid>
                <a:gridCol w="3481137">
                  <a:extLst>
                    <a:ext uri="{9D8B030D-6E8A-4147-A177-3AD203B41FA5}">
                      <a16:colId xmlns:a16="http://schemas.microsoft.com/office/drawing/2014/main" val="20000"/>
                    </a:ext>
                  </a:extLst>
                </a:gridCol>
                <a:gridCol w="946484">
                  <a:extLst>
                    <a:ext uri="{9D8B030D-6E8A-4147-A177-3AD203B41FA5}">
                      <a16:colId xmlns:a16="http://schemas.microsoft.com/office/drawing/2014/main" val="20001"/>
                    </a:ext>
                  </a:extLst>
                </a:gridCol>
                <a:gridCol w="3288631">
                  <a:extLst>
                    <a:ext uri="{9D8B030D-6E8A-4147-A177-3AD203B41FA5}">
                      <a16:colId xmlns:a16="http://schemas.microsoft.com/office/drawing/2014/main" val="20002"/>
                    </a:ext>
                  </a:extLst>
                </a:gridCol>
              </a:tblGrid>
              <a:tr h="0">
                <a:tc>
                  <a:txBody>
                    <a:bodyPr/>
                    <a:lstStyle/>
                    <a:p>
                      <a:r>
                        <a:rPr lang="en-US" dirty="0"/>
                        <a:t>Specifications</a:t>
                      </a:r>
                    </a:p>
                  </a:txBody>
                  <a:tcPr/>
                </a:tc>
                <a:tc>
                  <a:txBody>
                    <a:bodyPr/>
                    <a:lstStyle/>
                    <a:p>
                      <a:r>
                        <a:rPr lang="en-US" dirty="0"/>
                        <a:t>Yes/No</a:t>
                      </a:r>
                    </a:p>
                  </a:txBody>
                  <a:tcPr/>
                </a:tc>
                <a:tc>
                  <a:txBody>
                    <a:bodyPr/>
                    <a:lstStyle/>
                    <a:p>
                      <a:r>
                        <a:rPr lang="en-US" dirty="0"/>
                        <a:t>How is it met?</a:t>
                      </a:r>
                    </a:p>
                  </a:txBody>
                  <a:tcPr/>
                </a:tc>
                <a:extLst>
                  <a:ext uri="{0D108BD9-81ED-4DB2-BD59-A6C34878D82A}">
                    <a16:rowId xmlns:a16="http://schemas.microsoft.com/office/drawing/2014/main" val="10000"/>
                  </a:ext>
                </a:extLst>
              </a:tr>
              <a:tr h="370840">
                <a:tc>
                  <a:txBody>
                    <a:bodyPr/>
                    <a:lstStyle/>
                    <a:p>
                      <a:r>
                        <a:rPr lang="en-US" sz="1400" b="0" i="0" kern="1200" dirty="0">
                          <a:solidFill>
                            <a:schemeClr val="dk1"/>
                          </a:solidFill>
                          <a:effectLst/>
                          <a:latin typeface="+mn-lt"/>
                          <a:ea typeface="+mn-ea"/>
                          <a:cs typeface="+mn-cs"/>
                        </a:rPr>
                        <a:t>Must have at least 3 sections for putting different types of writing utensils</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There are three sections for putting different types of writing utensils: one big section and two small sections</a:t>
                      </a:r>
                      <a:endParaRPr lang="en-US" sz="1400" dirty="0"/>
                    </a:p>
                  </a:txBody>
                  <a:tcPr/>
                </a:tc>
                <a:extLst>
                  <a:ext uri="{0D108BD9-81ED-4DB2-BD59-A6C34878D82A}">
                    <a16:rowId xmlns:a16="http://schemas.microsoft.com/office/drawing/2014/main" val="10001"/>
                  </a:ext>
                </a:extLst>
              </a:tr>
              <a:tr h="370840">
                <a:tc>
                  <a:txBody>
                    <a:bodyPr/>
                    <a:lstStyle/>
                    <a:p>
                      <a:r>
                        <a:rPr lang="en-US" sz="1400" b="0" i="0" kern="1200" dirty="0">
                          <a:solidFill>
                            <a:schemeClr val="dk1"/>
                          </a:solidFill>
                          <a:effectLst/>
                          <a:latin typeface="+mn-lt"/>
                          <a:ea typeface="+mn-ea"/>
                          <a:cs typeface="+mn-cs"/>
                        </a:rPr>
                        <a:t>Must have enough space for storing at least 20 pencils</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One of the small sections of my product can stored 40 pencils</a:t>
                      </a:r>
                      <a:endParaRPr lang="en-US" sz="1400" dirty="0"/>
                    </a:p>
                  </a:txBody>
                  <a:tcPr/>
                </a:tc>
                <a:extLst>
                  <a:ext uri="{0D108BD9-81ED-4DB2-BD59-A6C34878D82A}">
                    <a16:rowId xmlns:a16="http://schemas.microsoft.com/office/drawing/2014/main" val="10002"/>
                  </a:ext>
                </a:extLst>
              </a:tr>
              <a:tr h="370840">
                <a:tc>
                  <a:txBody>
                    <a:bodyPr/>
                    <a:lstStyle/>
                    <a:p>
                      <a:r>
                        <a:rPr lang="en-US" sz="1400" b="0" i="0" kern="1200" dirty="0">
                          <a:solidFill>
                            <a:schemeClr val="dk1"/>
                          </a:solidFill>
                          <a:effectLst/>
                          <a:latin typeface="+mn-lt"/>
                          <a:ea typeface="+mn-ea"/>
                          <a:cs typeface="+mn-cs"/>
                        </a:rPr>
                        <a:t>Must have 1 drawer for storing erasers that can store at least 3 small erasers</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My drawer can stored 4 erasers</a:t>
                      </a:r>
                      <a:endParaRPr lang="en-US" sz="1400" dirty="0"/>
                    </a:p>
                  </a:txBody>
                  <a:tcPr/>
                </a:tc>
                <a:extLst>
                  <a:ext uri="{0D108BD9-81ED-4DB2-BD59-A6C34878D82A}">
                    <a16:rowId xmlns:a16="http://schemas.microsoft.com/office/drawing/2014/main" val="10003"/>
                  </a:ext>
                </a:extLst>
              </a:tr>
              <a:tr h="370840">
                <a:tc>
                  <a:txBody>
                    <a:bodyPr/>
                    <a:lstStyle/>
                    <a:p>
                      <a:r>
                        <a:rPr lang="en-US" sz="1400" b="0" i="0" kern="1200" dirty="0">
                          <a:solidFill>
                            <a:schemeClr val="dk1"/>
                          </a:solidFill>
                          <a:effectLst/>
                          <a:latin typeface="+mn-lt"/>
                          <a:ea typeface="+mn-ea"/>
                          <a:cs typeface="+mn-cs"/>
                        </a:rPr>
                        <a:t>The design theme must be aesthetically pleasing to a female teenager around 14 to 16 years old. The color theme will be plain solid color.</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According to the survey results, 6 people said the design is excellent and 5 said it is good. Some says that the product is too plain</a:t>
                      </a:r>
                      <a:endParaRPr lang="en-US" sz="1400" dirty="0"/>
                    </a:p>
                  </a:txBody>
                  <a:tcPr/>
                </a:tc>
                <a:extLst>
                  <a:ext uri="{0D108BD9-81ED-4DB2-BD59-A6C34878D82A}">
                    <a16:rowId xmlns:a16="http://schemas.microsoft.com/office/drawing/2014/main" val="10004"/>
                  </a:ext>
                </a:extLst>
              </a:tr>
              <a:tr h="370840">
                <a:tc>
                  <a:txBody>
                    <a:bodyPr/>
                    <a:lstStyle/>
                    <a:p>
                      <a:r>
                        <a:rPr lang="en-US" sz="1400" b="0" i="0" kern="1200" dirty="0">
                          <a:solidFill>
                            <a:schemeClr val="dk1"/>
                          </a:solidFill>
                          <a:effectLst/>
                          <a:latin typeface="+mn-lt"/>
                          <a:ea typeface="+mn-ea"/>
                          <a:cs typeface="+mn-cs"/>
                        </a:rPr>
                        <a:t>The depth of each section must be at least 11 cm drop</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The long section is 11cm deep and the small ones are 14cm deep</a:t>
                      </a:r>
                      <a:endParaRPr lang="en-US" sz="1400" dirty="0"/>
                    </a:p>
                  </a:txBody>
                  <a:tcPr/>
                </a:tc>
                <a:extLst>
                  <a:ext uri="{0D108BD9-81ED-4DB2-BD59-A6C34878D82A}">
                    <a16:rowId xmlns:a16="http://schemas.microsoft.com/office/drawing/2014/main" val="10005"/>
                  </a:ext>
                </a:extLst>
              </a:tr>
              <a:tr h="370840">
                <a:tc>
                  <a:txBody>
                    <a:bodyPr/>
                    <a:lstStyle/>
                    <a:p>
                      <a:r>
                        <a:rPr lang="en-US" sz="1400" b="0" i="0" kern="1200" dirty="0">
                          <a:solidFill>
                            <a:schemeClr val="dk1"/>
                          </a:solidFill>
                          <a:effectLst/>
                          <a:latin typeface="+mn-lt"/>
                          <a:ea typeface="+mn-ea"/>
                          <a:cs typeface="+mn-cs"/>
                        </a:rPr>
                        <a:t>Must be joined well using glues and screws/nails</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The product is joined using latex glue and nails (from nail gun)</a:t>
                      </a:r>
                      <a:endParaRPr lang="en-US" sz="1400" dirty="0"/>
                    </a:p>
                  </a:txBody>
                  <a:tcPr/>
                </a:tc>
                <a:extLst>
                  <a:ext uri="{0D108BD9-81ED-4DB2-BD59-A6C34878D82A}">
                    <a16:rowId xmlns:a16="http://schemas.microsoft.com/office/drawing/2014/main" val="10006"/>
                  </a:ext>
                </a:extLst>
              </a:tr>
              <a:tr h="370840">
                <a:tc>
                  <a:txBody>
                    <a:bodyPr/>
                    <a:lstStyle/>
                    <a:p>
                      <a:r>
                        <a:rPr lang="en-US" sz="1400" b="0" i="0" kern="1200" dirty="0">
                          <a:solidFill>
                            <a:schemeClr val="dk1"/>
                          </a:solidFill>
                          <a:effectLst/>
                          <a:latin typeface="+mn-lt"/>
                          <a:ea typeface="+mn-ea"/>
                          <a:cs typeface="+mn-cs"/>
                        </a:rPr>
                        <a:t>Must be completed within the time given (the create part)</a:t>
                      </a:r>
                      <a:endParaRPr lang="en-US" sz="1400" dirty="0"/>
                    </a:p>
                  </a:txBody>
                  <a:tcPr/>
                </a:tc>
                <a:tc>
                  <a:txBody>
                    <a:bodyPr/>
                    <a:lstStyle/>
                    <a:p>
                      <a:pPr algn="ctr"/>
                      <a:r>
                        <a:rPr lang="mr-IN" sz="1400" b="0" i="0" kern="1200" dirty="0">
                          <a:solidFill>
                            <a:schemeClr val="dk1"/>
                          </a:solidFill>
                          <a:effectLst/>
                          <a:latin typeface="+mn-lt"/>
                          <a:ea typeface="+mn-ea"/>
                          <a:cs typeface="+mn-cs"/>
                        </a:rPr>
                        <a:t>5/5</a:t>
                      </a:r>
                      <a:endParaRPr lang="en-US" sz="1400" dirty="0"/>
                    </a:p>
                  </a:txBody>
                  <a:tcPr/>
                </a:tc>
                <a:tc>
                  <a:txBody>
                    <a:bodyPr/>
                    <a:lstStyle/>
                    <a:p>
                      <a:r>
                        <a:rPr lang="en-US" sz="1400" b="0" i="0" kern="1200" dirty="0">
                          <a:solidFill>
                            <a:schemeClr val="dk1"/>
                          </a:solidFill>
                          <a:effectLst/>
                          <a:latin typeface="+mn-lt"/>
                          <a:ea typeface="+mn-ea"/>
                          <a:cs typeface="+mn-cs"/>
                        </a:rPr>
                        <a:t>The product is completed within the given time below</a:t>
                      </a:r>
                      <a:endParaRPr lang="en-US" sz="1400" dirty="0"/>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819292" y="633567"/>
            <a:ext cx="6296527" cy="307777"/>
          </a:xfrm>
          <a:prstGeom prst="rect">
            <a:avLst/>
          </a:prstGeom>
        </p:spPr>
        <p:txBody>
          <a:bodyPr wrap="square">
            <a:spAutoFit/>
          </a:bodyPr>
          <a:lstStyle/>
          <a:p>
            <a:r>
              <a:rPr lang="en-US" sz="1400" i="1" dirty="0">
                <a:solidFill>
                  <a:srgbClr val="333333"/>
                </a:solidFill>
                <a:latin typeface="Helvetica Neue" charset="0"/>
              </a:rPr>
              <a:t>Recording the results of tests against the design specifications example</a:t>
            </a:r>
            <a:endParaRPr lang="en-US" sz="1400" dirty="0"/>
          </a:p>
        </p:txBody>
      </p:sp>
    </p:spTree>
    <p:extLst>
      <p:ext uri="{BB962C8B-B14F-4D97-AF65-F5344CB8AC3E}">
        <p14:creationId xmlns:p14="http://schemas.microsoft.com/office/powerpoint/2010/main" val="979692430"/>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{9DD33006-B754-B540-8B0E-8C84644BED72}tf10001119</Template>
  <TotalTime>1151</TotalTime>
  <Words>512</Words>
  <Application>Microsoft Macintosh PowerPoint</Application>
  <PresentationFormat>On-screen Show (4:3)</PresentationFormat>
  <Paragraphs>47</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Arial</vt:lpstr>
      <vt:lpstr>Bangla MN</vt:lpstr>
      <vt:lpstr>Calibri</vt:lpstr>
      <vt:lpstr>Corbel</vt:lpstr>
      <vt:lpstr>Gill Sans MT</vt:lpstr>
      <vt:lpstr>Helvetica Neue</vt:lpstr>
      <vt:lpstr>Mangal</vt:lpstr>
      <vt:lpstr>Gallery</vt:lpstr>
      <vt:lpstr>PowerPoint Presentation</vt:lpstr>
      <vt:lpstr>PowerPoint Presentation</vt:lpstr>
      <vt:lpstr>PowerPoint Presentation</vt:lpstr>
    </vt:vector>
  </TitlesOfParts>
  <Company>ccb</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ccb ccb</dc:creator>
  <cp:lastModifiedBy>Microsoft Office User</cp:lastModifiedBy>
  <cp:revision>87</cp:revision>
  <dcterms:created xsi:type="dcterms:W3CDTF">2016-08-30T13:02:41Z</dcterms:created>
  <dcterms:modified xsi:type="dcterms:W3CDTF">2018-03-06T13:09:25Z</dcterms:modified>
</cp:coreProperties>
</file>